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7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85" r:id="rId24"/>
    <p:sldId id="349" r:id="rId25"/>
    <p:sldId id="350" r:id="rId26"/>
    <p:sldId id="348" r:id="rId27"/>
    <p:sldId id="353" r:id="rId28"/>
    <p:sldId id="264" r:id="rId29"/>
    <p:sldId id="262" r:id="rId30"/>
    <p:sldId id="263" r:id="rId31"/>
    <p:sldId id="265" r:id="rId32"/>
    <p:sldId id="266" r:id="rId33"/>
    <p:sldId id="356" r:id="rId34"/>
    <p:sldId id="282" r:id="rId35"/>
    <p:sldId id="301" r:id="rId36"/>
    <p:sldId id="291" r:id="rId37"/>
    <p:sldId id="298" r:id="rId38"/>
    <p:sldId id="300" r:id="rId39"/>
    <p:sldId id="299" r:id="rId40"/>
    <p:sldId id="285" r:id="rId41"/>
    <p:sldId id="286" r:id="rId42"/>
    <p:sldId id="305" r:id="rId43"/>
    <p:sldId id="360" r:id="rId44"/>
    <p:sldId id="359" r:id="rId45"/>
    <p:sldId id="362" r:id="rId46"/>
    <p:sldId id="289" r:id="rId47"/>
    <p:sldId id="290" r:id="rId48"/>
    <p:sldId id="287" r:id="rId49"/>
    <p:sldId id="363" r:id="rId50"/>
    <p:sldId id="295" r:id="rId51"/>
    <p:sldId id="283" r:id="rId52"/>
    <p:sldId id="284" r:id="rId53"/>
    <p:sldId id="306" r:id="rId54"/>
    <p:sldId id="364" r:id="rId55"/>
    <p:sldId id="292" r:id="rId56"/>
    <p:sldId id="293" r:id="rId57"/>
    <p:sldId id="303" r:id="rId58"/>
    <p:sldId id="304" r:id="rId59"/>
    <p:sldId id="297" r:id="rId60"/>
    <p:sldId id="361" r:id="rId61"/>
    <p:sldId id="380" r:id="rId62"/>
    <p:sldId id="366" r:id="rId63"/>
    <p:sldId id="365" r:id="rId64"/>
    <p:sldId id="381" r:id="rId65"/>
    <p:sldId id="369" r:id="rId66"/>
    <p:sldId id="370" r:id="rId67"/>
    <p:sldId id="386" r:id="rId68"/>
    <p:sldId id="383" r:id="rId69"/>
    <p:sldId id="368" r:id="rId70"/>
    <p:sldId id="373" r:id="rId71"/>
    <p:sldId id="382" r:id="rId72"/>
    <p:sldId id="371" r:id="rId73"/>
    <p:sldId id="372" r:id="rId74"/>
    <p:sldId id="376" r:id="rId75"/>
    <p:sldId id="384" r:id="rId76"/>
    <p:sldId id="374" r:id="rId77"/>
    <p:sldId id="375" r:id="rId78"/>
    <p:sldId id="377" r:id="rId79"/>
    <p:sldId id="378" r:id="rId80"/>
    <p:sldId id="379" r:id="rId81"/>
    <p:sldId id="307" r:id="rId82"/>
    <p:sldId id="325" r:id="rId83"/>
    <p:sldId id="328" r:id="rId84"/>
    <p:sldId id="326" r:id="rId85"/>
    <p:sldId id="327" r:id="rId86"/>
    <p:sldId id="308" r:id="rId87"/>
    <p:sldId id="309" r:id="rId88"/>
    <p:sldId id="310" r:id="rId89"/>
    <p:sldId id="311" r:id="rId90"/>
    <p:sldId id="312" r:id="rId91"/>
    <p:sldId id="313" r:id="rId92"/>
    <p:sldId id="314" r:id="rId93"/>
    <p:sldId id="315" r:id="rId94"/>
    <p:sldId id="316" r:id="rId95"/>
    <p:sldId id="317" r:id="rId96"/>
    <p:sldId id="318" r:id="rId97"/>
    <p:sldId id="319" r:id="rId98"/>
    <p:sldId id="320" r:id="rId99"/>
    <p:sldId id="321" r:id="rId100"/>
    <p:sldId id="322" r:id="rId101"/>
    <p:sldId id="331" r:id="rId102"/>
    <p:sldId id="395" r:id="rId103"/>
    <p:sldId id="396" r:id="rId104"/>
    <p:sldId id="387" r:id="rId105"/>
    <p:sldId id="389" r:id="rId106"/>
    <p:sldId id="392" r:id="rId107"/>
    <p:sldId id="400" r:id="rId108"/>
    <p:sldId id="393" r:id="rId109"/>
    <p:sldId id="390" r:id="rId110"/>
    <p:sldId id="391" r:id="rId111"/>
    <p:sldId id="394" r:id="rId112"/>
    <p:sldId id="398" r:id="rId113"/>
    <p:sldId id="323" r:id="rId114"/>
    <p:sldId id="397" r:id="rId115"/>
    <p:sldId id="324" r:id="rId116"/>
    <p:sldId id="332" r:id="rId117"/>
    <p:sldId id="399" r:id="rId118"/>
    <p:sldId id="333" r:id="rId119"/>
    <p:sldId id="335" r:id="rId120"/>
    <p:sldId id="336" r:id="rId121"/>
    <p:sldId id="337" r:id="rId122"/>
    <p:sldId id="329" r:id="rId123"/>
    <p:sldId id="357" r:id="rId124"/>
    <p:sldId id="358" r:id="rId125"/>
    <p:sldId id="330" r:id="rId1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8"/>
      <p:bold r:id="rId129"/>
      <p:italic r:id="rId130"/>
      <p:boldItalic r:id="rId1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09" autoAdjust="0"/>
  </p:normalViewPr>
  <p:slideViewPr>
    <p:cSldViewPr>
      <p:cViewPr varScale="1">
        <p:scale>
          <a:sx n="92" d="100"/>
          <a:sy n="92" d="100"/>
        </p:scale>
        <p:origin x="-20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3.fntdata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digital.ni.com/public.nsf/allkb/E761255A5729CD2E862570310075A23A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://www.ni.com/pdf/manuals/375213b.pdf" TargetMode="External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hyperlink" Target="http://www.keithley.nl/data?asset=5007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2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0822c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3060f.pdf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99501" y="2819400"/>
            <a:ext cx="361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datasheet or specification sheet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0" y="4019729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for Multiple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one task to acquire data from multiple channel</a:t>
            </a:r>
          </a:p>
          <a:p>
            <a:pPr lvl="1"/>
            <a:r>
              <a:rPr lang="en-US" dirty="0" smtClean="0"/>
              <a:t>Always works for multiple AI or DI channels on the same device</a:t>
            </a:r>
          </a:p>
          <a:p>
            <a:pPr lvl="1"/>
            <a:r>
              <a:rPr lang="en-US" b="0" dirty="0" smtClean="0"/>
              <a:t>Sometimes works for multiple channels on different devices</a:t>
            </a:r>
          </a:p>
          <a:p>
            <a:pPr lvl="2"/>
            <a:r>
              <a:rPr lang="en-US" dirty="0" smtClean="0"/>
              <a:t>Consider carefully the time skew implications. Are the devices synchronized?</a:t>
            </a:r>
          </a:p>
          <a:p>
            <a:pPr lvl="2"/>
            <a:r>
              <a:rPr lang="en-US" b="0" dirty="0" smtClean="0"/>
              <a:t>E.g. </a:t>
            </a:r>
            <a:r>
              <a:rPr lang="en-US" b="0" dirty="0" err="1" smtClean="0"/>
              <a:t>cDAQ</a:t>
            </a:r>
            <a:r>
              <a:rPr lang="en-US" b="0" dirty="0" smtClean="0"/>
              <a:t> devices share a common clock</a:t>
            </a:r>
          </a:p>
          <a:p>
            <a:pPr lvl="2"/>
            <a:r>
              <a:rPr lang="en-US" dirty="0" smtClean="0"/>
              <a:t>PXI Devices can share a common clock</a:t>
            </a:r>
          </a:p>
          <a:p>
            <a:pPr lvl="2"/>
            <a:r>
              <a:rPr lang="en-US" b="0" dirty="0" smtClean="0"/>
              <a:t>USB devices will not have a common clock unless externally synchronized.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for Multiple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Specify multiple channels in the “physical channels” control</a:t>
            </a:r>
          </a:p>
          <a:p>
            <a:pPr lvl="1"/>
            <a:r>
              <a:rPr lang="en-US" dirty="0" smtClean="0"/>
              <a:t>Use commas to separate, and colons to specify ranges</a:t>
            </a:r>
            <a:endParaRPr lang="en-US" b="0" dirty="0" smtClean="0"/>
          </a:p>
          <a:p>
            <a:endParaRPr lang="en-US" b="0" dirty="0"/>
          </a:p>
          <a:p>
            <a:endParaRPr lang="en-US" b="0" dirty="0" smtClean="0"/>
          </a:p>
          <a:p>
            <a:r>
              <a:rPr lang="en-US" b="0" dirty="0" smtClean="0"/>
              <a:t>Using a loop to add multiple channels to a task</a:t>
            </a:r>
          </a:p>
          <a:p>
            <a:pPr lvl="1"/>
            <a:r>
              <a:rPr lang="en-US" dirty="0" smtClean="0"/>
              <a:t>Allows for different ranges per-channel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09999"/>
            <a:ext cx="4138612" cy="267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028825"/>
            <a:ext cx="38671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1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Just like analog input, but write instead of read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2713"/>
            <a:ext cx="7648576" cy="245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352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Software Timed Output.vi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3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Continuous Hardware Timed, e.g. function generator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472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Continuous Hardware Timed Output.vi</a:t>
            </a:r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67" y="1981200"/>
            <a:ext cx="866000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3875" y="6229348"/>
            <a:ext cx="534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NI Example “Voltage – Continuous Output.vi”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5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Continuous Hardware Timed, with write updates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266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FirstHallSensorSimulator.vi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3875" y="6229348"/>
            <a:ext cx="534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NI Example “Voltage – Continuous Output.vi” 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2" y="1929883"/>
            <a:ext cx="85534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AO: Regeneration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In continuous output operations, an important option is the “regeneration mode”</a:t>
            </a:r>
          </a:p>
          <a:p>
            <a:r>
              <a:rPr lang="en-US" dirty="0" smtClean="0"/>
              <a:t>Regeneration Allowed:</a:t>
            </a:r>
            <a:r>
              <a:rPr lang="en-US" b="0" dirty="0" smtClean="0"/>
              <a:t> AO will continuously loop through data already in the buffer if no updates are available.</a:t>
            </a:r>
          </a:p>
          <a:p>
            <a:pPr lvl="1"/>
            <a:r>
              <a:rPr lang="en-US" dirty="0" smtClean="0"/>
              <a:t>Default mode</a:t>
            </a:r>
          </a:p>
          <a:p>
            <a:pPr lvl="1"/>
            <a:r>
              <a:rPr lang="en-US" b="0" dirty="0" smtClean="0"/>
              <a:t>Good for function generators and other continuous output</a:t>
            </a:r>
          </a:p>
          <a:p>
            <a:r>
              <a:rPr lang="en-US" dirty="0" smtClean="0"/>
              <a:t>Regeneration Not Allowed: </a:t>
            </a:r>
            <a:r>
              <a:rPr lang="en-US" b="0" dirty="0" smtClean="0"/>
              <a:t>AO will require output buffer data to be updated as often as it is emptied.</a:t>
            </a:r>
          </a:p>
          <a:p>
            <a:pPr lvl="1"/>
            <a:r>
              <a:rPr lang="en-US" dirty="0" smtClean="0"/>
              <a:t>Failure to do so results in a buffer underflow error</a:t>
            </a:r>
          </a:p>
          <a:p>
            <a:r>
              <a:rPr lang="en-US" b="0" dirty="0" smtClean="0"/>
              <a:t>Access with DAQmx Write Property Node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257800"/>
            <a:ext cx="26289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70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Only update when you need to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298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Simulated Hall Effect Sensor.vi</a:t>
            </a:r>
            <a:endParaRPr lang="en-US" dirty="0"/>
          </a:p>
        </p:txBody>
      </p:sp>
      <p:pic>
        <p:nvPicPr>
          <p:cNvPr id="67587" name="Picture 3" descr="C:\UPVI\projects\2015MTUClass\me5990_spring2016\slides\Lecture20160322\SimHallSensor\SimHallSens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63812"/>
            <a:ext cx="8555760" cy="219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8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Input/Output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2860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If you can do analog input, you can do digital input</a:t>
            </a:r>
          </a:p>
          <a:p>
            <a:r>
              <a:rPr lang="en-US" b="0" dirty="0" smtClean="0"/>
              <a:t>If you can do analog output, you can do digital output</a:t>
            </a:r>
          </a:p>
          <a:p>
            <a:r>
              <a:rPr lang="en-US" b="0" dirty="0" smtClean="0"/>
              <a:t>Look a the examples in the Example Finder</a:t>
            </a:r>
          </a:p>
          <a:p>
            <a:pPr lvl="1"/>
            <a:r>
              <a:rPr lang="en-US" dirty="0" smtClean="0"/>
              <a:t>Hardware Input/Output-&gt;DAQmx-&gt;Digital </a:t>
            </a:r>
            <a:r>
              <a:rPr lang="en-US" dirty="0" err="1" smtClean="0"/>
              <a:t>Input/Output</a:t>
            </a:r>
            <a:endParaRPr lang="en-US" dirty="0" smtClean="0"/>
          </a:p>
          <a:p>
            <a:r>
              <a:rPr lang="en-US" b="0" dirty="0" smtClean="0"/>
              <a:t>Many devices only support software-timed DIO (including </a:t>
            </a:r>
            <a:r>
              <a:rPr lang="en-US" b="0" dirty="0" err="1" smtClean="0"/>
              <a:t>myDAQ</a:t>
            </a:r>
            <a:r>
              <a:rPr lang="en-US" b="0" dirty="0" smtClean="0"/>
              <a:t>)</a:t>
            </a:r>
          </a:p>
          <a:p>
            <a:pPr lvl="1"/>
            <a:r>
              <a:rPr lang="en-US" dirty="0" smtClean="0"/>
              <a:t>In a bind, AI/AO can substitute for DI/DO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7326563" cy="269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23903" y="6150582"/>
            <a:ext cx="299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Software-timed Digital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 Input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4359690" cy="2240629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Measure TTL pulse </a:t>
            </a:r>
          </a:p>
          <a:p>
            <a:pPr lvl="1"/>
            <a:r>
              <a:rPr lang="en-US" b="0" dirty="0" smtClean="0"/>
              <a:t>Period</a:t>
            </a:r>
          </a:p>
          <a:p>
            <a:pPr lvl="1"/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Pulse Width</a:t>
            </a:r>
          </a:p>
          <a:p>
            <a:pPr lvl="1"/>
            <a:r>
              <a:rPr lang="en-US" dirty="0" smtClean="0"/>
              <a:t>Count edges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3" y="3383629"/>
            <a:ext cx="893035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4" y="6048647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3874" y="6159255"/>
            <a:ext cx="27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CounterTimer</a:t>
            </a:r>
            <a:r>
              <a:rPr lang="en-US" dirty="0" smtClean="0"/>
              <a:t> SW-Timed.vi</a:t>
            </a:r>
            <a:endParaRPr lang="en-US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588290" y="1120302"/>
            <a:ext cx="4359690" cy="224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See NI Examples</a:t>
            </a:r>
          </a:p>
          <a:p>
            <a:r>
              <a:rPr lang="en-US" b="0" dirty="0" smtClean="0"/>
              <a:t>See Polymorphic “DAQmx Create Channel.vi”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22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 Output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2240629"/>
          </a:xfrm>
        </p:spPr>
        <p:txBody>
          <a:bodyPr>
            <a:normAutofit/>
          </a:bodyPr>
          <a:lstStyle/>
          <a:p>
            <a:r>
              <a:rPr lang="en-US" b="0" dirty="0" smtClean="0"/>
              <a:t>Generate</a:t>
            </a:r>
          </a:p>
          <a:p>
            <a:pPr lvl="1"/>
            <a:r>
              <a:rPr lang="en-US" dirty="0" smtClean="0"/>
              <a:t>Single Pulse</a:t>
            </a:r>
          </a:p>
          <a:p>
            <a:pPr lvl="1"/>
            <a:r>
              <a:rPr lang="en-US" dirty="0" smtClean="0"/>
              <a:t>Pulse Train</a:t>
            </a:r>
          </a:p>
          <a:p>
            <a:r>
              <a:rPr lang="en-US" b="0" dirty="0" smtClean="0"/>
              <a:t>NI Examples</a:t>
            </a:r>
          </a:p>
          <a:p>
            <a:pPr lvl="1"/>
            <a:r>
              <a:rPr lang="en-US" dirty="0" smtClean="0"/>
              <a:t>Hardware I/O -&gt; DAQmx -&gt; Counter/Timer-&gt;*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411" y="5616330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71511" y="5726938"/>
            <a:ext cx="132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Examples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410" y="4994792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71510" y="5105400"/>
            <a:ext cx="423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 Output – Continuous –no trigger.vi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control when data acquisition occurs</a:t>
            </a:r>
          </a:p>
          <a:p>
            <a:r>
              <a:rPr lang="en-US" b="0" dirty="0" smtClean="0"/>
              <a:t>Controls when the sample clock is active</a:t>
            </a:r>
          </a:p>
          <a:p>
            <a:r>
              <a:rPr lang="en-US" b="0" dirty="0" smtClean="0"/>
              <a:t>Why would I want to do that?</a:t>
            </a:r>
          </a:p>
          <a:p>
            <a:pPr lvl="1"/>
            <a:r>
              <a:rPr lang="en-US" dirty="0" smtClean="0"/>
              <a:t>Only get the data you need based on external conditions</a:t>
            </a:r>
          </a:p>
          <a:p>
            <a:pPr lvl="1"/>
            <a:r>
              <a:rPr lang="en-US" dirty="0" smtClean="0"/>
              <a:t>Synchronize</a:t>
            </a:r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 – Common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r>
              <a:rPr lang="en-US" dirty="0"/>
              <a:t>Digital reference trigger: </a:t>
            </a:r>
            <a:r>
              <a:rPr lang="en-US" b="0" dirty="0"/>
              <a:t>similar to digital start, but may acquire pre-trigger samples</a:t>
            </a:r>
          </a:p>
          <a:p>
            <a:r>
              <a:rPr lang="en-US" dirty="0"/>
              <a:t>Digital pause trigger: </a:t>
            </a:r>
            <a:r>
              <a:rPr lang="en-US" b="0" dirty="0"/>
              <a:t>clock in data only while a digital signal is high/low</a:t>
            </a:r>
          </a:p>
          <a:p>
            <a:r>
              <a:rPr lang="en-US" b="1" dirty="0" smtClean="0"/>
              <a:t>Analog* start trigger: </a:t>
            </a:r>
            <a:r>
              <a:rPr lang="en-US" b="0" dirty="0" smtClean="0"/>
              <a:t>start when a signal’s voltage rises above or falls below a certain level</a:t>
            </a:r>
          </a:p>
          <a:p>
            <a:r>
              <a:rPr lang="en-US" b="1" dirty="0" smtClean="0"/>
              <a:t>Analog* reference trigger:</a:t>
            </a:r>
            <a:r>
              <a:rPr lang="en-US" dirty="0" smtClean="0"/>
              <a:t> </a:t>
            </a:r>
            <a:r>
              <a:rPr lang="en-US" b="0" dirty="0" smtClean="0"/>
              <a:t>similar to analog start, but with pre-trigger samples</a:t>
            </a:r>
          </a:p>
          <a:p>
            <a:r>
              <a:rPr lang="en-US" b="1" dirty="0" smtClean="0"/>
              <a:t>Analog* pause trigger:</a:t>
            </a:r>
            <a:r>
              <a:rPr lang="en-US" dirty="0" smtClean="0"/>
              <a:t> </a:t>
            </a:r>
            <a:r>
              <a:rPr lang="en-US" b="0" dirty="0" smtClean="0"/>
              <a:t>clock in data only while an analog signal is above/below a threshold</a:t>
            </a:r>
          </a:p>
          <a:p>
            <a:pPr marL="342900" indent="-342900">
              <a:buNone/>
            </a:pPr>
            <a:r>
              <a:rPr lang="en-US" sz="1600" b="0" dirty="0" smtClean="0"/>
              <a:t>*Most NI DAQ devices do not support analog triggering. A few do not support digital triggering</a:t>
            </a:r>
            <a:r>
              <a:rPr lang="en-US" sz="1600" b="0" dirty="0"/>
              <a:t>. See </a:t>
            </a:r>
            <a:r>
              <a:rPr lang="en-US" sz="1600" b="0" dirty="0">
                <a:hlinkClick r:id="rId2"/>
              </a:rPr>
              <a:t>http://digital.ni.com/public.nsf/allkb/E761255A5729CD2E862570310075A23A</a:t>
            </a:r>
            <a:endParaRPr lang="en-US" sz="16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450136"/>
              </p:ext>
            </p:extLst>
          </p:nvPr>
        </p:nvGraphicFramePr>
        <p:xfrm>
          <a:off x="228600" y="1143000"/>
          <a:ext cx="8686800" cy="5050938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2057400"/>
                <a:gridCol w="3314700"/>
                <a:gridCol w="3314700"/>
              </a:tblGrid>
              <a:tr h="3048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Digital 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Analog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17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 Trigger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617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Reference Trigger</a:t>
                      </a:r>
                    </a:p>
                    <a:p>
                      <a:pPr algn="ctr"/>
                      <a:r>
                        <a:rPr lang="en-US" dirty="0" smtClean="0"/>
                        <a:t>(Include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pretrigger</a:t>
                      </a:r>
                      <a:r>
                        <a:rPr lang="en-US" baseline="0" dirty="0" smtClean="0"/>
                        <a:t> samples)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617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Pause Trigger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4648200" cy="268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61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90% of the time we use the DAQ scan clock to clock input or output conversions</a:t>
            </a:r>
          </a:p>
          <a:p>
            <a:r>
              <a:rPr lang="en-US" b="0" dirty="0" smtClean="0"/>
              <a:t>Sometimes we may want to synchronize each sample to another event. Examples:</a:t>
            </a:r>
          </a:p>
          <a:p>
            <a:pPr lvl="1"/>
            <a:r>
              <a:rPr lang="en-US" dirty="0" smtClean="0"/>
              <a:t>Synchronize data acquisition/generation to an external instrument</a:t>
            </a:r>
          </a:p>
          <a:p>
            <a:pPr lvl="1"/>
            <a:r>
              <a:rPr lang="en-US" b="0" dirty="0" smtClean="0"/>
              <a:t>Synchronize data </a:t>
            </a:r>
            <a:r>
              <a:rPr lang="en-US" b="0" dirty="0" err="1" smtClean="0"/>
              <a:t>acquisiton</a:t>
            </a:r>
            <a:r>
              <a:rPr lang="en-US" b="0" dirty="0" smtClean="0"/>
              <a:t>/generation to another DAQ device</a:t>
            </a:r>
          </a:p>
          <a:p>
            <a:pPr lvl="1"/>
            <a:r>
              <a:rPr lang="en-US" dirty="0" smtClean="0"/>
              <a:t>Acquire data by position rather than time by clocking with an encoder pulse</a:t>
            </a:r>
          </a:p>
          <a:p>
            <a:pPr lvl="1"/>
            <a:r>
              <a:rPr lang="en-US" b="0" dirty="0" smtClean="0"/>
              <a:t>Create crazy acquisition patterns by using 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with Digital Triggers and 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Clear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Floating Sources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Unreferenced sources may float at potentials different from the DAQ potential</a:t>
            </a:r>
          </a:p>
          <a:p>
            <a:pPr lvl="1"/>
            <a:r>
              <a:rPr lang="en-US" dirty="0" smtClean="0"/>
              <a:t>Unpowered devices</a:t>
            </a:r>
          </a:p>
          <a:p>
            <a:pPr lvl="1"/>
            <a:r>
              <a:rPr lang="en-US" b="0" dirty="0" smtClean="0"/>
              <a:t>Devices power by batteries</a:t>
            </a:r>
          </a:p>
          <a:p>
            <a:pPr lvl="1"/>
            <a:r>
              <a:rPr lang="en-US" dirty="0" smtClean="0"/>
              <a:t>Devices powered by isolated power supplies—Just because it’s plugged in doesn’t mean it’s grounded</a:t>
            </a:r>
          </a:p>
          <a:p>
            <a:endParaRPr lang="en-US" b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response </a:t>
            </a:r>
            <a:r>
              <a:rPr lang="en-US" smtClean="0"/>
              <a:t>time given </a:t>
            </a:r>
            <a:r>
              <a:rPr lang="en-US" dirty="0" smtClean="0"/>
              <a:t>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885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257800"/>
            <a:ext cx="2562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Spec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examples of ways in which specifications are given.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65585"/>
              </p:ext>
            </p:extLst>
          </p:nvPr>
        </p:nvGraphicFramePr>
        <p:xfrm>
          <a:off x="1371600" y="1143000"/>
          <a:ext cx="645795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" name="Formula" r:id="rId3" imgW="1884960" imgH="313920" progId="Equation.Ribbit">
                  <p:embed/>
                </p:oleObj>
              </mc:Choice>
              <mc:Fallback>
                <p:oleObj name="Formula" r:id="rId3" imgW="1884960" imgH="31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143000"/>
                        <a:ext cx="6457950" cy="1077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23" descr="ADCSys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048000"/>
            <a:ext cx="5080000" cy="2905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507" y="2401669"/>
            <a:ext cx="301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range &lt;= signal </a:t>
            </a:r>
            <a:r>
              <a:rPr lang="en-US" dirty="0"/>
              <a:t>r</a:t>
            </a:r>
            <a:r>
              <a:rPr lang="en-US" dirty="0" smtClean="0"/>
              <a:t>ange</a:t>
            </a:r>
          </a:p>
          <a:p>
            <a:r>
              <a:rPr lang="en-US" dirty="0" smtClean="0"/>
              <a:t>e.g.:  ±250 mV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8800" y="2724834"/>
            <a:ext cx="1066800" cy="932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2401669"/>
            <a:ext cx="13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Gain, e.g. 20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67940" y="2771001"/>
            <a:ext cx="359968" cy="734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2833" y="4800600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ADC range, e.g. ±5 V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57671" y="4038600"/>
            <a:ext cx="1234929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Settings: Specifications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Spec. Ranges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Spec. Gains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228600" y="1838960"/>
            <a:ext cx="4270375" cy="4373563"/>
          </a:xfrm>
        </p:spPr>
        <p:txBody>
          <a:bodyPr/>
          <a:lstStyle/>
          <a:p>
            <a:r>
              <a:rPr lang="en-US" b="0" dirty="0" smtClean="0"/>
              <a:t>Multiple ranges specified</a:t>
            </a:r>
          </a:p>
          <a:p>
            <a:r>
              <a:rPr lang="en-US" b="0" dirty="0" smtClean="0"/>
              <a:t>Gain unspecified</a:t>
            </a:r>
          </a:p>
          <a:p>
            <a:r>
              <a:rPr lang="en-US" b="0" dirty="0" smtClean="0"/>
              <a:t>Actual ADC range unspecified</a:t>
            </a:r>
          </a:p>
          <a:p>
            <a:r>
              <a:rPr lang="en-US" b="0" dirty="0" smtClean="0"/>
              <a:t>Example: NI PCI-6251</a:t>
            </a:r>
          </a:p>
          <a:p>
            <a:pPr lvl="1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www.ni.com/pdf/manuals/375213b.pdf</a:t>
            </a:r>
            <a:endParaRPr lang="en-US" sz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4648200" y="1828800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648200" y="182879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648200" y="181863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Multiple gains specified</a:t>
            </a:r>
          </a:p>
          <a:p>
            <a:r>
              <a:rPr lang="en-US" b="0" dirty="0" smtClean="0"/>
              <a:t>Only maximum range specified</a:t>
            </a:r>
          </a:p>
          <a:p>
            <a:r>
              <a:rPr lang="en-US" b="0" dirty="0" smtClean="0"/>
              <a:t>ADC range must be specified</a:t>
            </a:r>
          </a:p>
          <a:p>
            <a:r>
              <a:rPr lang="en-US" b="0" dirty="0" smtClean="0"/>
              <a:t>Example: </a:t>
            </a:r>
            <a:r>
              <a:rPr lang="en-US" b="0" dirty="0" err="1" smtClean="0"/>
              <a:t>Keithley</a:t>
            </a:r>
            <a:r>
              <a:rPr lang="en-US" b="0" dirty="0" smtClean="0"/>
              <a:t> KUSB-3101</a:t>
            </a:r>
          </a:p>
          <a:p>
            <a:pPr lvl="1"/>
            <a:r>
              <a:rPr lang="en-US" dirty="0" smtClean="0"/>
              <a:t>(Actually specifies both)</a:t>
            </a:r>
            <a:endParaRPr lang="en-US" b="0" dirty="0" smtClean="0"/>
          </a:p>
          <a:p>
            <a:pPr lvl="1"/>
            <a:r>
              <a:rPr lang="en-US" sz="1200" b="0" dirty="0">
                <a:hlinkClick r:id="rId4"/>
              </a:rPr>
              <a:t>http://</a:t>
            </a:r>
            <a:r>
              <a:rPr lang="en-US" sz="1200" b="0" dirty="0" smtClean="0">
                <a:hlinkClick r:id="rId4"/>
              </a:rPr>
              <a:t>www.keithley.nl/data?asset=50072</a:t>
            </a:r>
            <a:endParaRPr lang="en-US" sz="1200" b="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05907"/>
              </p:ext>
            </p:extLst>
          </p:nvPr>
        </p:nvGraphicFramePr>
        <p:xfrm>
          <a:off x="2266950" y="5689602"/>
          <a:ext cx="405765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5" name="Formula" r:id="rId5" imgW="1884960" imgH="313920" progId="Equation.Ribbit">
                  <p:embed/>
                </p:oleObj>
              </mc:Choice>
              <mc:Fallback>
                <p:oleObj name="Formula" r:id="rId5" imgW="1884960" imgH="31392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689602"/>
                        <a:ext cx="405765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2" name="Picture 4" descr="NI PCI-625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19050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Model KUSB-3108 High Gain Multifunction Data Acquisition USB Modul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73563"/>
            <a:ext cx="2667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25800" y="12319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700" y="3927901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83697"/>
              </p:ext>
            </p:extLst>
          </p:nvPr>
        </p:nvGraphicFramePr>
        <p:xfrm>
          <a:off x="1166812" y="2743200"/>
          <a:ext cx="69103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2" name="Formula" r:id="rId3" imgW="6910560" imgH="988200" progId="Equation.Ribbit">
                  <p:embed/>
                </p:oleObj>
              </mc:Choice>
              <mc:Fallback>
                <p:oleObj name="Formula" r:id="rId3" imgW="6910560" imgH="9882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2" y="2743200"/>
                        <a:ext cx="691038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3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&lt;-&gt; ADC Reading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71055"/>
              </p:ext>
            </p:extLst>
          </p:nvPr>
        </p:nvGraphicFramePr>
        <p:xfrm>
          <a:off x="762000" y="1447800"/>
          <a:ext cx="7518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6" name="Formula" r:id="rId3" imgW="2573280" imgH="156240" progId="Equation.Ribbit">
                  <p:embed/>
                </p:oleObj>
              </mc:Choice>
              <mc:Fallback>
                <p:oleObj name="Formula" r:id="rId3" imgW="257328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447800"/>
                        <a:ext cx="75184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906285"/>
              </p:ext>
            </p:extLst>
          </p:nvPr>
        </p:nvGraphicFramePr>
        <p:xfrm>
          <a:off x="2133600" y="5029200"/>
          <a:ext cx="4657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7" name="Formula" r:id="rId5" imgW="1594080" imgH="355680" progId="Equation.Ribbit">
                  <p:embed/>
                </p:oleObj>
              </mc:Choice>
              <mc:Fallback>
                <p:oleObj name="Formula" r:id="rId5" imgW="159408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5029200"/>
                        <a:ext cx="46577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209561"/>
              </p:ext>
            </p:extLst>
          </p:nvPr>
        </p:nvGraphicFramePr>
        <p:xfrm>
          <a:off x="1371600" y="2819400"/>
          <a:ext cx="6330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8" name="Formula" r:id="rId7" imgW="2166840" imgH="161640" progId="Equation.Ribbit">
                  <p:embed/>
                </p:oleObj>
              </mc:Choice>
              <mc:Fallback>
                <p:oleObj name="Formula" r:id="rId7" imgW="21668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2819400"/>
                        <a:ext cx="6330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52600" y="2231072"/>
            <a:ext cx="574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Example:, 5 – (-5) V range, 16 bit resolution, reading = 8745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893960"/>
              </p:ext>
            </p:extLst>
          </p:nvPr>
        </p:nvGraphicFramePr>
        <p:xfrm>
          <a:off x="1295400" y="4038600"/>
          <a:ext cx="64500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9" name="Formula" r:id="rId9" imgW="2206080" imgH="308880" progId="Equation.Ribbit">
                  <p:embed/>
                </p:oleObj>
              </mc:Choice>
              <mc:Fallback>
                <p:oleObj name="Formula" r:id="rId9" imgW="2206080" imgH="30888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64500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87070" y="3581400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direction: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no better than 100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8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9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27135"/>
              </p:ext>
            </p:extLst>
          </p:nvPr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2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off: Resolution 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For the same priced-system, there is a tradeoff between resolution and sample speed.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Sample Clock: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Convert Clock: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5225534"/>
            <a:ext cx="14754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Convert Clock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5205968"/>
            <a:ext cx="16674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Clock/N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5943600"/>
            <a:ext cx="14285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0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3555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Input, but “in reverse”</a:t>
            </a:r>
          </a:p>
          <a:p>
            <a:r>
              <a:rPr lang="en-US" b="0" dirty="0" smtClean="0"/>
              <a:t>Range: Voltage </a:t>
            </a:r>
            <a:r>
              <a:rPr lang="en-US" b="0" i="1" dirty="0" smtClean="0"/>
              <a:t>output</a:t>
            </a:r>
            <a:r>
              <a:rPr lang="en-US" b="0" dirty="0" smtClean="0"/>
              <a:t> range</a:t>
            </a:r>
          </a:p>
          <a:p>
            <a:r>
              <a:rPr lang="en-US" b="0" dirty="0" smtClean="0"/>
              <a:t>Polarity: Bipolar or unipolar </a:t>
            </a:r>
            <a:r>
              <a:rPr lang="en-US" b="0" i="1" dirty="0" smtClean="0"/>
              <a:t>output</a:t>
            </a:r>
            <a:endParaRPr lang="en-US" b="0" dirty="0" smtClean="0"/>
          </a:p>
          <a:p>
            <a:r>
              <a:rPr lang="en-US" b="0" dirty="0" smtClean="0"/>
              <a:t>Gain: Typically only the working range is specified. </a:t>
            </a:r>
          </a:p>
          <a:p>
            <a:pPr lvl="1"/>
            <a:r>
              <a:rPr lang="en-US" b="0" dirty="0" smtClean="0"/>
              <a:t>Selectable gains/working ranges far less common for output</a:t>
            </a:r>
          </a:p>
          <a:p>
            <a:r>
              <a:rPr lang="en-US" b="0" dirty="0" smtClean="0"/>
              <a:t>Resolution: Specifies minimum </a:t>
            </a:r>
            <a:r>
              <a:rPr lang="en-US" b="0" i="1" dirty="0" smtClean="0"/>
              <a:t>output</a:t>
            </a:r>
            <a:r>
              <a:rPr lang="en-US" b="0" dirty="0" smtClean="0"/>
              <a:t> step size</a:t>
            </a:r>
          </a:p>
          <a:p>
            <a:r>
              <a:rPr lang="en-US" b="0" dirty="0" smtClean="0"/>
              <a:t>Differential/Single Ended: yes, but</a:t>
            </a:r>
          </a:p>
          <a:p>
            <a:pPr lvl="1"/>
            <a:r>
              <a:rPr lang="en-US" dirty="0" smtClean="0"/>
              <a:t>Almost always single ended</a:t>
            </a:r>
          </a:p>
          <a:p>
            <a:pPr lvl="1"/>
            <a:r>
              <a:rPr lang="en-US" b="0" dirty="0" smtClean="0"/>
              <a:t>Why? Because we’re now the output. We choose the reference.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2820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</a:t>
            </a:r>
          </a:p>
          <a:p>
            <a:r>
              <a:rPr lang="en-US" b="0" dirty="0" smtClean="0"/>
              <a:t>Timing: Hardware or software timed</a:t>
            </a:r>
          </a:p>
          <a:p>
            <a:pPr lvl="1"/>
            <a:r>
              <a:rPr lang="en-US" dirty="0" smtClean="0"/>
              <a:t>Devices more likely to be software timed than their AI counterparts</a:t>
            </a:r>
          </a:p>
          <a:p>
            <a:r>
              <a:rPr lang="en-US" b="0" dirty="0" smtClean="0"/>
              <a:t>Sample rate: Samples-per-second</a:t>
            </a:r>
          </a:p>
          <a:p>
            <a:pPr lvl="1"/>
            <a:r>
              <a:rPr lang="en-US" dirty="0" smtClean="0"/>
              <a:t>Channels not multiplexed</a:t>
            </a:r>
          </a:p>
          <a:p>
            <a:pPr lvl="1"/>
            <a:r>
              <a:rPr lang="en-US" dirty="0" smtClean="0"/>
              <a:t>Other hardware limitations prevent simultaneous update on most devices</a:t>
            </a:r>
          </a:p>
          <a:p>
            <a:pPr lvl="1"/>
            <a:r>
              <a:rPr lang="en-US" b="0" dirty="0" smtClean="0"/>
              <a:t>Look at spec sheet to determin</a:t>
            </a:r>
            <a:r>
              <a:rPr lang="en-US" dirty="0" smtClean="0"/>
              <a:t>e maximum sample rate for N channels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www.ni.com/pdf/manuals/370822c.pdf</a:t>
            </a:r>
            <a:endParaRPr lang="en-US" dirty="0" smtClean="0"/>
          </a:p>
          <a:p>
            <a:r>
              <a:rPr lang="en-US" b="0" i="1" dirty="0" smtClean="0"/>
              <a:t>New: Slew rate: maximum rate of change for output</a:t>
            </a:r>
          </a:p>
          <a:p>
            <a:r>
              <a:rPr lang="en-US" b="0" i="1" dirty="0" smtClean="0"/>
              <a:t>New: Settling time: time required after a step change to achieve stable output.*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6172200"/>
            <a:ext cx="6655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*Actually, ADCs have a settling time, but it’s not usually a limiting factor.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4648200"/>
            <a:ext cx="8686800" cy="1477963"/>
          </a:xfrm>
        </p:spPr>
        <p:txBody>
          <a:bodyPr/>
          <a:lstStyle/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5538" name="Picture 2" descr="Given a step response at the input, this diagram explains the amplifier's settling time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143000"/>
            <a:ext cx="5657850" cy="47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3575" y="5878813"/>
            <a:ext cx="49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http://www.planetanalog.com/author.asp?section_id=3062&amp;doc_id=560483</a:t>
            </a:r>
          </a:p>
        </p:txBody>
      </p:sp>
    </p:spTree>
    <p:extLst>
      <p:ext uri="{BB962C8B-B14F-4D97-AF65-F5344CB8AC3E}">
        <p14:creationId xmlns:p14="http://schemas.microsoft.com/office/powerpoint/2010/main" val="35125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 of Slew Rate and Settling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the effects on output frequency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example I spent 90 minutes 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05726" cy="425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Wide variety of implementations—the following statements are </a:t>
            </a:r>
            <a:r>
              <a:rPr lang="en-US" b="0" i="1" dirty="0" smtClean="0"/>
              <a:t>most often</a:t>
            </a:r>
            <a:r>
              <a:rPr lang="en-US" b="0" dirty="0" smtClean="0"/>
              <a:t> true</a:t>
            </a:r>
          </a:p>
          <a:p>
            <a:r>
              <a:rPr lang="en-US" b="0" dirty="0" smtClean="0"/>
              <a:t>Read the specs and docs!</a:t>
            </a:r>
          </a:p>
          <a:p>
            <a:r>
              <a:rPr lang="en-US" b="0" dirty="0" smtClean="0"/>
              <a:t>Digital lines act like analog inputs or outputs </a:t>
            </a:r>
            <a:r>
              <a:rPr lang="en-US" b="0" i="1" dirty="0" smtClean="0"/>
              <a:t>EXCEPT</a:t>
            </a:r>
            <a:r>
              <a:rPr lang="en-US" b="0" dirty="0" smtClean="0"/>
              <a:t>:</a:t>
            </a:r>
          </a:p>
          <a:p>
            <a:pPr lvl="1"/>
            <a:r>
              <a:rPr lang="en-US" dirty="0" smtClean="0"/>
              <a:t>Lines typically bidirectional (may be configured to be either input or output)</a:t>
            </a:r>
          </a:p>
          <a:p>
            <a:pPr lvl="1"/>
            <a:r>
              <a:rPr lang="en-US" dirty="0" smtClean="0"/>
              <a:t>Lines are, of course, </a:t>
            </a:r>
            <a:r>
              <a:rPr lang="en-US" i="1" dirty="0" smtClean="0"/>
              <a:t>digital. </a:t>
            </a:r>
            <a:r>
              <a:rPr lang="en-US" dirty="0" smtClean="0"/>
              <a:t>Only read or generate two states called:</a:t>
            </a:r>
          </a:p>
          <a:p>
            <a:pPr lvl="2"/>
            <a:r>
              <a:rPr lang="en-US" dirty="0" smtClean="0"/>
              <a:t>High and Low</a:t>
            </a:r>
          </a:p>
          <a:p>
            <a:pPr lvl="2"/>
            <a:r>
              <a:rPr lang="en-US" dirty="0" smtClean="0"/>
              <a:t>On and Off</a:t>
            </a:r>
          </a:p>
          <a:p>
            <a:pPr lvl="2"/>
            <a:r>
              <a:rPr lang="en-US" dirty="0" smtClean="0"/>
              <a:t>One and Zero</a:t>
            </a:r>
          </a:p>
          <a:p>
            <a:pPr lvl="2"/>
            <a:r>
              <a:rPr lang="en-US" dirty="0" smtClean="0"/>
              <a:t>Etc.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139934"/>
            <a:ext cx="652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Not counting the “high-Z” state, meaning “not driven high or low”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Lines often grouped into “ports”</a:t>
            </a:r>
          </a:p>
          <a:p>
            <a:pPr lvl="1"/>
            <a:r>
              <a:rPr lang="en-US" dirty="0"/>
              <a:t>Ports are typically 4 or 8 bits</a:t>
            </a:r>
          </a:p>
          <a:p>
            <a:pPr lvl="1"/>
            <a:r>
              <a:rPr lang="en-US" dirty="0" smtClean="0"/>
              <a:t>Sometimes only ports, not </a:t>
            </a:r>
            <a:r>
              <a:rPr lang="en-US" dirty="0"/>
              <a:t>individual lines may be configured to be input or output</a:t>
            </a:r>
          </a:p>
          <a:p>
            <a:pPr lvl="1"/>
            <a:r>
              <a:rPr lang="en-US" dirty="0"/>
              <a:t>Binary numbers may be written to ports in </a:t>
            </a:r>
            <a:r>
              <a:rPr lang="en-US" dirty="0" smtClean="0"/>
              <a:t>software</a:t>
            </a:r>
            <a:endParaRPr lang="en-US" b="0" dirty="0" smtClean="0"/>
          </a:p>
          <a:p>
            <a:r>
              <a:rPr lang="en-US" b="0" dirty="0" smtClean="0"/>
              <a:t>Same timing specifications apply to DIO lines:</a:t>
            </a:r>
          </a:p>
          <a:p>
            <a:pPr lvl="1"/>
            <a:r>
              <a:rPr lang="en-US" dirty="0" smtClean="0"/>
              <a:t>Hardware or software timing</a:t>
            </a:r>
          </a:p>
          <a:p>
            <a:pPr lvl="2"/>
            <a:r>
              <a:rPr lang="en-US" i="1" dirty="0" smtClean="0"/>
              <a:t>More likely to be software-only</a:t>
            </a:r>
          </a:p>
          <a:p>
            <a:pPr lvl="1"/>
            <a:r>
              <a:rPr lang="en-US" dirty="0" smtClean="0"/>
              <a:t>Sample speed for hardware timed acquisitions</a:t>
            </a:r>
          </a:p>
          <a:p>
            <a:pPr lvl="1"/>
            <a:r>
              <a:rPr lang="en-US" b="0" dirty="0" smtClean="0"/>
              <a:t>Slew rate </a:t>
            </a:r>
            <a:r>
              <a:rPr lang="en-US" sz="2400" dirty="0" smtClean="0"/>
              <a:t>→</a:t>
            </a:r>
            <a:r>
              <a:rPr lang="en-US" b="0" dirty="0" smtClean="0"/>
              <a:t> Rise time</a:t>
            </a:r>
          </a:p>
          <a:p>
            <a:pPr lvl="1"/>
            <a:r>
              <a:rPr lang="en-US" dirty="0" smtClean="0"/>
              <a:t>Settling time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01" y="1524000"/>
            <a:ext cx="1855596" cy="4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MAX DIO Test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Follow along with this underwhelming example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52" y="1676400"/>
            <a:ext cx="6807896" cy="44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Logic Levels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195169"/>
            <a:ext cx="7420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Levels are specified depending on whether they are inputs or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guarantees that outputs are always in the correct range for the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logic families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820561" y="1251466"/>
            <a:ext cx="1460143" cy="5239265"/>
            <a:chOff x="3820561" y="1251466"/>
            <a:chExt cx="1460143" cy="5239265"/>
          </a:xfrm>
        </p:grpSpPr>
        <p:sp>
          <p:nvSpPr>
            <p:cNvPr id="3" name="Oval 2"/>
            <p:cNvSpPr/>
            <p:nvPr/>
          </p:nvSpPr>
          <p:spPr>
            <a:xfrm>
              <a:off x="3962400" y="1251466"/>
              <a:ext cx="914400" cy="4844534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20561" y="6121399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Most Devices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logic level problems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88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comparator to help an analog signal conform to your digital 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057400"/>
            <a:ext cx="4876800" cy="390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35052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0" y="3733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449763"/>
          </a:xfrm>
        </p:spPr>
        <p:txBody>
          <a:bodyPr/>
          <a:lstStyle/>
          <a:p>
            <a:r>
              <a:rPr lang="en-US" b="0" dirty="0" smtClean="0"/>
              <a:t>Many digital terminals mapped to multiple functions via software</a:t>
            </a:r>
          </a:p>
          <a:p>
            <a:pPr lvl="1"/>
            <a:r>
              <a:rPr lang="en-US" dirty="0" smtClean="0"/>
              <a:t>Allows more device functionality without increased connection count, cost and complexity</a:t>
            </a:r>
            <a:endParaRPr lang="en-US" b="0" dirty="0" smtClean="0"/>
          </a:p>
          <a:p>
            <a:r>
              <a:rPr lang="en-US" b="0" dirty="0" smtClean="0"/>
              <a:t>In NI terminology, these are “PFI” lines</a:t>
            </a:r>
          </a:p>
          <a:p>
            <a:r>
              <a:rPr lang="en-US" b="0" dirty="0" smtClean="0"/>
              <a:t>Some lines will automatically map to default values depending on the software configuration</a:t>
            </a:r>
          </a:p>
          <a:p>
            <a:r>
              <a:rPr lang="en-US" b="0" dirty="0" smtClean="0"/>
              <a:t>Some lines will need to be explicitly assigned in software</a:t>
            </a:r>
          </a:p>
          <a:p>
            <a:r>
              <a:rPr lang="en-US" i="1" dirty="0" smtClean="0"/>
              <a:t>Make sure that you can map every function you intend to use to its own terminal simultaneously.</a:t>
            </a:r>
          </a:p>
          <a:p>
            <a:r>
              <a:rPr lang="en-US" b="0" dirty="0" err="1" smtClean="0">
                <a:hlinkClick r:id="rId2"/>
              </a:rPr>
              <a:t>myDAQ</a:t>
            </a:r>
            <a:r>
              <a:rPr lang="en-US" b="0" dirty="0" smtClean="0">
                <a:hlinkClick r:id="rId2"/>
              </a:rPr>
              <a:t> User Manual, DIO section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PFI (Programmable Function Inputs) 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NI-MAX to find function </a:t>
            </a:r>
            <a:r>
              <a:rPr lang="en-US" dirty="0" smtClean="0"/>
              <a:t>→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terminal mappings</a:t>
            </a:r>
            <a:endParaRPr 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15" y="1711325"/>
            <a:ext cx="6223569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524000" y="2667000"/>
            <a:ext cx="1371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8600" y="5943600"/>
            <a:ext cx="990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Counter/Timers are a special class of digital I/O specifically designed for—you guessed it—counting and timing.</a:t>
            </a:r>
          </a:p>
          <a:p>
            <a:r>
              <a:rPr lang="en-US" b="0" dirty="0" smtClean="0"/>
              <a:t>They can operate in several modes, as configured by software</a:t>
            </a:r>
          </a:p>
          <a:p>
            <a:pPr lvl="1"/>
            <a:r>
              <a:rPr lang="en-US" dirty="0" smtClean="0"/>
              <a:t>Measure or Generate</a:t>
            </a:r>
          </a:p>
          <a:p>
            <a:pPr lvl="1"/>
            <a:r>
              <a:rPr lang="en-US" b="0" dirty="0" smtClean="0"/>
              <a:t>Single Pulses or Pulse Trains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07900"/>
            <a:ext cx="5105400" cy="30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Counter/Timers may be used to read Quadrature Encoders</a:t>
            </a:r>
          </a:p>
          <a:p>
            <a:pPr marL="0" indent="0" algn="ctr">
              <a:buNone/>
            </a:pPr>
            <a:r>
              <a:rPr lang="en-US" sz="1800" b="0" dirty="0" smtClean="0"/>
              <a:t>(Linear or Rotary)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1732" y="6158128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http://www.orientalmotor.com/technology/articles/servo-motor-glossary.html</a:t>
            </a:r>
          </a:p>
        </p:txBody>
      </p:sp>
      <p:pic>
        <p:nvPicPr>
          <p:cNvPr id="67586" name="Picture 2" descr="thrust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599" y="3218080"/>
            <a:ext cx="5085196" cy="29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7611661">
            <a:off x="6714020" y="5067142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Generates two pulse trains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7239000" y="4800600"/>
            <a:ext cx="653895" cy="377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8" name="Picture 4" descr="Image result for rotary encod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33849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http://www.newall.com/upload/content/images/led_inc_ma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2077544"/>
            <a:ext cx="3024898" cy="114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Quadrature Encoders</a:t>
            </a:r>
          </a:p>
          <a:p>
            <a:r>
              <a:rPr lang="en-US" b="0" dirty="0" smtClean="0"/>
              <a:t>Count rising edges on A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8610" name="Picture 2" descr="http://www.robotoid.com/appnotes/images/quad-encoding-wave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2" y="2133600"/>
            <a:ext cx="6715782" cy="377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21732" y="6043999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http://www.robotoid.com/appnotes/images/quad-encoding-waveform.png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37704" y="489035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high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down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21028" y="2955572"/>
            <a:ext cx="122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low,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generation of:</a:t>
            </a:r>
          </a:p>
          <a:p>
            <a:pPr lvl="2"/>
            <a:r>
              <a:rPr lang="en-US" b="0" dirty="0" smtClean="0"/>
              <a:t>one or more data points </a:t>
            </a:r>
          </a:p>
          <a:p>
            <a:pPr lvl="2"/>
            <a:r>
              <a:rPr lang="en-US" b="0" dirty="0" smtClean="0"/>
              <a:t>on one or more channels </a:t>
            </a:r>
          </a:p>
          <a:p>
            <a:pPr lvl="2"/>
            <a:r>
              <a:rPr lang="en-US" b="0" i="1" dirty="0" smtClean="0"/>
              <a:t>of the same type</a:t>
            </a:r>
            <a:endParaRPr lang="en-US" b="0" dirty="0" smtClean="0"/>
          </a:p>
          <a:p>
            <a:pPr lvl="2"/>
            <a:r>
              <a:rPr lang="en-US" dirty="0"/>
              <a:t>and </a:t>
            </a:r>
            <a:r>
              <a:rPr lang="en-US" i="1" dirty="0" smtClean="0"/>
              <a:t>on the same device </a:t>
            </a:r>
            <a:r>
              <a:rPr lang="en-US" dirty="0" smtClean="0"/>
              <a:t>(usually)</a:t>
            </a:r>
            <a:r>
              <a:rPr lang="en-US" b="0" dirty="0" smtClean="0"/>
              <a:t>.</a:t>
            </a:r>
          </a:p>
          <a:p>
            <a:pPr lvl="1"/>
            <a:r>
              <a:rPr lang="en-US" dirty="0" smtClean="0"/>
              <a:t>Scale: a calibration curve for Analog Input or Analog Outputs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</a:t>
            </a:r>
            <a:r>
              <a:rPr lang="en-US" b="0" dirty="0" smtClean="0"/>
              <a:t>: Open a device for further access</a:t>
            </a:r>
          </a:p>
          <a:p>
            <a:pPr lvl="1"/>
            <a:r>
              <a:rPr lang="en-US" sz="1800" dirty="0" smtClean="0"/>
              <a:t>In other drivers: “open” or “initialize”</a:t>
            </a:r>
            <a:endParaRPr lang="en-US" sz="1800" b="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Clear</a:t>
            </a:r>
            <a:r>
              <a:rPr lang="en-US" b="0" dirty="0" smtClean="0"/>
              <a:t>: okay, now close the device and free the resources</a:t>
            </a:r>
          </a:p>
          <a:p>
            <a:pPr lvl="1"/>
            <a:r>
              <a:rPr lang="en-US" sz="1800" dirty="0" smtClean="0"/>
              <a:t>In other drivers: “close” or “finalize”</a:t>
            </a:r>
            <a:endParaRPr lang="en-US" sz="18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7000" y="1143000"/>
            <a:ext cx="411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Voltage – SW-Timed – Jitter.vi example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676400"/>
            <a:ext cx="5791200" cy="449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6096000"/>
            <a:ext cx="437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Finite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Hardware Timing better than Software?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38814</TotalTime>
  <Words>6142</Words>
  <Application>Microsoft Office PowerPoint</Application>
  <PresentationFormat>On-screen Show (4:3)</PresentationFormat>
  <Paragraphs>1548</Paragraphs>
  <Slides>125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Arial</vt:lpstr>
      <vt:lpstr>Dotum</vt:lpstr>
      <vt:lpstr>Times New Roman</vt:lpstr>
      <vt:lpstr>Calibri</vt:lpstr>
      <vt:lpstr>Courier New</vt:lpstr>
      <vt:lpstr>Office Theme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Reading a Spec Sheet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How to choose DAQ hardware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Analog Input</vt:lpstr>
      <vt:lpstr>ADC Range and Polarity</vt:lpstr>
      <vt:lpstr>Gain Settings</vt:lpstr>
      <vt:lpstr>Gain Settings</vt:lpstr>
      <vt:lpstr>Gain Settings: Specifications</vt:lpstr>
      <vt:lpstr>ADC Resolution: 3 bits</vt:lpstr>
      <vt:lpstr>ADC Resolution: 4 bits</vt:lpstr>
      <vt:lpstr>ADC Resolution: 8 bits</vt:lpstr>
      <vt:lpstr>ADC Resolution</vt:lpstr>
      <vt:lpstr>Voltage &lt;-&gt; ADC Reading</vt:lpstr>
      <vt:lpstr>Sampling Speed</vt:lpstr>
      <vt:lpstr>Undersampling</vt:lpstr>
      <vt:lpstr>Nyquist-Shannon Sampling Theory</vt:lpstr>
      <vt:lpstr>Anti-alias Filters</vt:lpstr>
      <vt:lpstr>Trade off: Resolution or Speed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Recall: Analog Input</vt:lpstr>
      <vt:lpstr>Analog Output</vt:lpstr>
      <vt:lpstr>Analog Output Hardware</vt:lpstr>
      <vt:lpstr>Analog Output</vt:lpstr>
      <vt:lpstr>Analog Output Hardware: Timing</vt:lpstr>
      <vt:lpstr>Analog Output Hardware: Timing</vt:lpstr>
      <vt:lpstr>Affect of Slew Rate and Settling Time</vt:lpstr>
      <vt:lpstr>Cool example I spent 90 minutes on</vt:lpstr>
      <vt:lpstr>Digital I/O Hardware</vt:lpstr>
      <vt:lpstr>Digital I/O Hardware</vt:lpstr>
      <vt:lpstr>Using MAX DIO Test Panel</vt:lpstr>
      <vt:lpstr>Understanding Logic Levels</vt:lpstr>
      <vt:lpstr>Many more logic families</vt:lpstr>
      <vt:lpstr>How to solve logic level problems</vt:lpstr>
      <vt:lpstr>Analog to Digital</vt:lpstr>
      <vt:lpstr>Reconfiguration Terminals</vt:lpstr>
      <vt:lpstr>Reconfiguration Terminals</vt:lpstr>
      <vt:lpstr>Counter/Timers—Special DIO</vt:lpstr>
      <vt:lpstr>Counter/Timers—Special DIO</vt:lpstr>
      <vt:lpstr>Counter/Timers—Special DIO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Hardware Timing better than Software?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Acquiring for Multiple Channels</vt:lpstr>
      <vt:lpstr>Acquiring for Multiple Channels</vt:lpstr>
      <vt:lpstr>Analog Output Software</vt:lpstr>
      <vt:lpstr>Analog Output Software</vt:lpstr>
      <vt:lpstr>Analog Output Software</vt:lpstr>
      <vt:lpstr>AO: Regeneration Mode</vt:lpstr>
      <vt:lpstr>Analog Output Software</vt:lpstr>
      <vt:lpstr>Digital Input/Output</vt:lpstr>
      <vt:lpstr>Counter/Timer Input</vt:lpstr>
      <vt:lpstr>Counter/Timer Output</vt:lpstr>
      <vt:lpstr>Triggering</vt:lpstr>
      <vt:lpstr>Triggering – Common Types</vt:lpstr>
      <vt:lpstr>Triggering</vt:lpstr>
      <vt:lpstr>Triggering</vt:lpstr>
      <vt:lpstr>Digital Start Triggering</vt:lpstr>
      <vt:lpstr>External Clocks</vt:lpstr>
      <vt:lpstr>Problems with Digital Triggers and Clocks</vt:lpstr>
      <vt:lpstr>Problems with Digital Triggers</vt:lpstr>
      <vt:lpstr>Problems with Digital Triggers</vt:lpstr>
      <vt:lpstr>Problems with Digital Triggers</vt:lpstr>
      <vt:lpstr>Review</vt:lpstr>
      <vt:lpstr>About Floating Sources</vt:lpstr>
      <vt:lpstr>Bias resistors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202</cp:revision>
  <cp:lastPrinted>2016-02-20T13:00:05Z</cp:lastPrinted>
  <dcterms:created xsi:type="dcterms:W3CDTF">2015-03-13T14:22:56Z</dcterms:created>
  <dcterms:modified xsi:type="dcterms:W3CDTF">2016-03-29T11:06:20Z</dcterms:modified>
</cp:coreProperties>
</file>